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41839" y="3202251"/>
            <a:ext cx="12628630" cy="4208864"/>
            <a:chOff x="0" y="0"/>
            <a:chExt cx="243879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794" cy="812800"/>
            </a:xfrm>
            <a:custGeom>
              <a:avLst/>
              <a:gdLst/>
              <a:ahLst/>
              <a:cxnLst/>
              <a:rect r="r" b="b" t="t" l="l"/>
              <a:pathLst>
                <a:path h="812800" w="2438794">
                  <a:moveTo>
                    <a:pt x="0" y="0"/>
                  </a:moveTo>
                  <a:lnTo>
                    <a:pt x="2438794" y="0"/>
                  </a:lnTo>
                  <a:lnTo>
                    <a:pt x="243879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B3A76"/>
              </a:solidFill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41839" y="4348786"/>
            <a:ext cx="12804322" cy="277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1C1333"/>
                </a:solidFill>
                <a:latin typeface="Oswald Bold"/>
              </a:rPr>
              <a:t>ThinkTwice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531622" y="4613417"/>
            <a:ext cx="9224757" cy="231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961292" y="653335"/>
            <a:ext cx="730377" cy="750730"/>
          </a:xfrm>
          <a:custGeom>
            <a:avLst/>
            <a:gdLst/>
            <a:ahLst/>
            <a:cxnLst/>
            <a:rect r="r" b="b" t="t" l="l"/>
            <a:pathLst>
              <a:path h="750730" w="730377">
                <a:moveTo>
                  <a:pt x="0" y="0"/>
                </a:moveTo>
                <a:lnTo>
                  <a:pt x="730376" y="0"/>
                </a:lnTo>
                <a:lnTo>
                  <a:pt x="730376" y="750730"/>
                </a:lnTo>
                <a:lnTo>
                  <a:pt x="0" y="750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05576" y="3287612"/>
            <a:ext cx="10901157" cy="116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2"/>
              </a:lnSpc>
            </a:pPr>
            <a:r>
              <a:rPr lang="en-US" sz="6863" spc="672">
                <a:solidFill>
                  <a:srgbClr val="1C1333"/>
                </a:solidFill>
                <a:latin typeface="Oswald"/>
              </a:rPr>
              <a:t>TEAM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93660" y="1538248"/>
            <a:ext cx="1865640" cy="57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1735" spc="170">
                <a:solidFill>
                  <a:srgbClr val="1C1333"/>
                </a:solidFill>
                <a:latin typeface="Montserrat Classic Bold"/>
              </a:rPr>
              <a:t>F12</a:t>
            </a:r>
          </a:p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1C1333"/>
                </a:solidFill>
                <a:latin typeface="Montserrat Classic Bold"/>
              </a:rPr>
              <a:t>TEAM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84404" y="2816660"/>
            <a:ext cx="730377" cy="750730"/>
          </a:xfrm>
          <a:custGeom>
            <a:avLst/>
            <a:gdLst/>
            <a:ahLst/>
            <a:cxnLst/>
            <a:rect r="r" b="b" t="t" l="l"/>
            <a:pathLst>
              <a:path h="750730" w="730377">
                <a:moveTo>
                  <a:pt x="0" y="0"/>
                </a:moveTo>
                <a:lnTo>
                  <a:pt x="730377" y="0"/>
                </a:lnTo>
                <a:lnTo>
                  <a:pt x="730377" y="750730"/>
                </a:lnTo>
                <a:lnTo>
                  <a:pt x="0" y="750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28054" y="3696070"/>
            <a:ext cx="1865640" cy="66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sz="1935" spc="189">
                <a:solidFill>
                  <a:srgbClr val="1C1333"/>
                </a:solidFill>
                <a:latin typeface="Montserrat Classic Bold"/>
              </a:rPr>
              <a:t>F12</a:t>
            </a:r>
          </a:p>
          <a:p>
            <a:pPr algn="ctr" marL="0" indent="0" lvl="0">
              <a:lnSpc>
                <a:spcPts val="2670"/>
              </a:lnSpc>
              <a:spcBef>
                <a:spcPct val="0"/>
              </a:spcBef>
            </a:pPr>
            <a:r>
              <a:rPr lang="en-US" sz="1935" spc="189">
                <a:solidFill>
                  <a:srgbClr val="1C1333"/>
                </a:solidFill>
                <a:latin typeface="Montserrat Classic Bold"/>
              </a:rPr>
              <a:t>TEAM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360243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9097" y="265473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3511947"/>
            <a:ext cx="1400485" cy="3877821"/>
            <a:chOff x="0" y="0"/>
            <a:chExt cx="368852" cy="10213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021319"/>
            </a:xfrm>
            <a:custGeom>
              <a:avLst/>
              <a:gdLst/>
              <a:ahLst/>
              <a:cxnLst/>
              <a:rect r="r" b="b" t="t" l="l"/>
              <a:pathLst>
                <a:path h="1021319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021319"/>
                  </a:lnTo>
                  <a:lnTo>
                    <a:pt x="0" y="102131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19320" y="857250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83543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63255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551371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631083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7430" y="3940513"/>
            <a:ext cx="5790503" cy="41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45758" y="5618789"/>
            <a:ext cx="6076629" cy="41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PRODUCT IDEA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45758" y="6415908"/>
            <a:ext cx="6858441" cy="41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ANALYSIS OF SIMILAR APPLICATIONS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45758" y="4737632"/>
            <a:ext cx="5790503" cy="41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GETTING STARTED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9246834" y="-867523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4358649" y="356473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29706" y="4780173"/>
            <a:ext cx="3638177" cy="3392853"/>
            <a:chOff x="0" y="0"/>
            <a:chExt cx="751938" cy="7012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1938" cy="701234"/>
            </a:xfrm>
            <a:custGeom>
              <a:avLst/>
              <a:gdLst/>
              <a:ahLst/>
              <a:cxnLst/>
              <a:rect r="r" b="b" t="t" l="l"/>
              <a:pathLst>
                <a:path h="701234" w="751938">
                  <a:moveTo>
                    <a:pt x="0" y="0"/>
                  </a:moveTo>
                  <a:lnTo>
                    <a:pt x="751938" y="0"/>
                  </a:lnTo>
                  <a:lnTo>
                    <a:pt x="751938" y="701234"/>
                  </a:lnTo>
                  <a:lnTo>
                    <a:pt x="0" y="701234"/>
                  </a:lnTo>
                  <a:close/>
                </a:path>
              </a:pathLst>
            </a:custGeom>
            <a:solidFill>
              <a:srgbClr val="47474A"/>
            </a:solidFill>
            <a:ln cap="sq">
              <a:noFill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4480"/>
                </a:lnSpc>
              </a:pP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DFBFB"/>
                  </a:solidFill>
                  <a:latin typeface="DM Sans"/>
                </a:rPr>
                <a:t>Гатала 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DFBFB"/>
                  </a:solidFill>
                  <a:latin typeface="DM Sans"/>
                </a:rPr>
                <a:t>Олена</a:t>
              </a:r>
            </a:p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088571" y="3313765"/>
            <a:ext cx="2920448" cy="2909040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353046" y="682525"/>
            <a:ext cx="13617940" cy="159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1C1333"/>
                </a:solidFill>
                <a:latin typeface="Oswald Bold"/>
              </a:rPr>
              <a:t>F12 TEAM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901893" y="8173026"/>
            <a:ext cx="3751690" cy="397307"/>
          </a:xfrm>
          <a:custGeom>
            <a:avLst/>
            <a:gdLst/>
            <a:ahLst/>
            <a:cxnLst/>
            <a:rect r="r" b="b" t="t" l="l"/>
            <a:pathLst>
              <a:path h="397307" w="3751690">
                <a:moveTo>
                  <a:pt x="0" y="0"/>
                </a:moveTo>
                <a:lnTo>
                  <a:pt x="3751690" y="0"/>
                </a:lnTo>
                <a:lnTo>
                  <a:pt x="3751690" y="397307"/>
                </a:lnTo>
                <a:lnTo>
                  <a:pt x="0" y="397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772009" y="4642573"/>
            <a:ext cx="3687469" cy="3530453"/>
            <a:chOff x="0" y="0"/>
            <a:chExt cx="812800" cy="7781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78190"/>
            </a:xfrm>
            <a:custGeom>
              <a:avLst/>
              <a:gdLst/>
              <a:ahLst/>
              <a:cxnLst/>
              <a:rect r="r" b="b" t="t" l="l"/>
              <a:pathLst>
                <a:path h="77819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78190"/>
                  </a:lnTo>
                  <a:lnTo>
                    <a:pt x="0" y="778190"/>
                  </a:lnTo>
                  <a:close/>
                </a:path>
              </a:pathLst>
            </a:custGeom>
            <a:solidFill>
              <a:srgbClr val="47474A"/>
            </a:solidFill>
            <a:ln cap="sq">
              <a:noFill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DFBFB"/>
                  </a:solidFill>
                  <a:latin typeface="DM Sans"/>
                </a:rPr>
                <a:t>Гошко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DFBFB"/>
                  </a:solidFill>
                  <a:latin typeface="DM Sans"/>
                </a:rPr>
                <a:t>Софія</a:t>
              </a:r>
            </a:p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01893" y="4662281"/>
            <a:ext cx="3751690" cy="3510744"/>
            <a:chOff x="0" y="0"/>
            <a:chExt cx="751938" cy="70364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1938" cy="703646"/>
            </a:xfrm>
            <a:custGeom>
              <a:avLst/>
              <a:gdLst/>
              <a:ahLst/>
              <a:cxnLst/>
              <a:rect r="r" b="b" t="t" l="l"/>
              <a:pathLst>
                <a:path h="703646" w="751938">
                  <a:moveTo>
                    <a:pt x="0" y="0"/>
                  </a:moveTo>
                  <a:lnTo>
                    <a:pt x="751938" y="0"/>
                  </a:lnTo>
                  <a:lnTo>
                    <a:pt x="751938" y="703646"/>
                  </a:lnTo>
                  <a:lnTo>
                    <a:pt x="0" y="703646"/>
                  </a:lnTo>
                  <a:close/>
                </a:path>
              </a:pathLst>
            </a:custGeom>
            <a:solidFill>
              <a:srgbClr val="47474A"/>
            </a:solidFill>
            <a:ln cap="sq">
              <a:noFill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4480"/>
                </a:lnSpc>
              </a:pP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DFBFB"/>
                  </a:solidFill>
                  <a:latin typeface="DM Sans"/>
                </a:rPr>
                <a:t>Падалка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DFBFB"/>
                  </a:solidFill>
                  <a:latin typeface="DM Sans"/>
                </a:rPr>
                <a:t>Марічка</a:t>
              </a:r>
            </a:p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091563" y="3217006"/>
            <a:ext cx="3084868" cy="3072818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791" r="-98390" b="-32499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2144927" y="3217006"/>
            <a:ext cx="3138595" cy="3126334"/>
            <a:chOff x="0" y="0"/>
            <a:chExt cx="6502400" cy="6477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4015" r="223" b="-401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AutoShape 25" id="25"/>
          <p:cNvSpPr/>
          <p:nvPr/>
        </p:nvSpPr>
        <p:spPr>
          <a:xfrm>
            <a:off x="6348279" y="2276662"/>
            <a:ext cx="56635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1897752" y="3062341"/>
            <a:ext cx="3172858" cy="3160464"/>
            <a:chOff x="0" y="0"/>
            <a:chExt cx="6502400" cy="6477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16708" t="-90152" r="-37887" b="-150471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6739898" y="8173026"/>
            <a:ext cx="3751690" cy="397307"/>
          </a:xfrm>
          <a:custGeom>
            <a:avLst/>
            <a:gdLst/>
            <a:ahLst/>
            <a:cxnLst/>
            <a:rect r="r" b="b" t="t" l="l"/>
            <a:pathLst>
              <a:path h="397307" w="3751690">
                <a:moveTo>
                  <a:pt x="0" y="0"/>
                </a:moveTo>
                <a:lnTo>
                  <a:pt x="3751690" y="0"/>
                </a:lnTo>
                <a:lnTo>
                  <a:pt x="3751690" y="397307"/>
                </a:lnTo>
                <a:lnTo>
                  <a:pt x="0" y="397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729706" y="8173026"/>
            <a:ext cx="3751690" cy="397307"/>
          </a:xfrm>
          <a:custGeom>
            <a:avLst/>
            <a:gdLst/>
            <a:ahLst/>
            <a:cxnLst/>
            <a:rect r="r" b="b" t="t" l="l"/>
            <a:pathLst>
              <a:path h="397307" w="3751690">
                <a:moveTo>
                  <a:pt x="0" y="0"/>
                </a:moveTo>
                <a:lnTo>
                  <a:pt x="3751690" y="0"/>
                </a:lnTo>
                <a:lnTo>
                  <a:pt x="3751690" y="397307"/>
                </a:lnTo>
                <a:lnTo>
                  <a:pt x="0" y="397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754" y="2619795"/>
            <a:ext cx="7392229" cy="4761661"/>
          </a:xfrm>
          <a:custGeom>
            <a:avLst/>
            <a:gdLst/>
            <a:ahLst/>
            <a:cxnLst/>
            <a:rect r="r" b="b" t="t" l="l"/>
            <a:pathLst>
              <a:path h="4761661" w="7392229">
                <a:moveTo>
                  <a:pt x="0" y="0"/>
                </a:moveTo>
                <a:lnTo>
                  <a:pt x="7392228" y="0"/>
                </a:lnTo>
                <a:lnTo>
                  <a:pt x="7392228" y="4761660"/>
                </a:lnTo>
                <a:lnTo>
                  <a:pt x="0" y="4761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02982" y="2619795"/>
            <a:ext cx="7399654" cy="4761661"/>
          </a:xfrm>
          <a:custGeom>
            <a:avLst/>
            <a:gdLst/>
            <a:ahLst/>
            <a:cxnLst/>
            <a:rect r="r" b="b" t="t" l="l"/>
            <a:pathLst>
              <a:path h="4761661" w="7399654">
                <a:moveTo>
                  <a:pt x="0" y="0"/>
                </a:moveTo>
                <a:lnTo>
                  <a:pt x="7399654" y="0"/>
                </a:lnTo>
                <a:lnTo>
                  <a:pt x="7399654" y="4761660"/>
                </a:lnTo>
                <a:lnTo>
                  <a:pt x="0" y="4761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92169" y="5143500"/>
            <a:ext cx="7161942" cy="4541720"/>
          </a:xfrm>
          <a:custGeom>
            <a:avLst/>
            <a:gdLst/>
            <a:ahLst/>
            <a:cxnLst/>
            <a:rect r="r" b="b" t="t" l="l"/>
            <a:pathLst>
              <a:path h="4541720" w="7161942">
                <a:moveTo>
                  <a:pt x="0" y="0"/>
                </a:moveTo>
                <a:lnTo>
                  <a:pt x="7161942" y="0"/>
                </a:lnTo>
                <a:lnTo>
                  <a:pt x="7161942" y="4541720"/>
                </a:lnTo>
                <a:lnTo>
                  <a:pt x="0" y="4541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4789" y="818404"/>
            <a:ext cx="9897669" cy="130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3"/>
              </a:lnSpc>
            </a:pPr>
            <a:r>
              <a:rPr lang="en-US" sz="9431">
                <a:solidFill>
                  <a:srgbClr val="1C1333"/>
                </a:solidFill>
                <a:latin typeface="Oswald Bold"/>
              </a:rPr>
              <a:t>GETTING STARTED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6895" y="7940446"/>
            <a:ext cx="7154175" cy="638061"/>
          </a:xfrm>
          <a:custGeom>
            <a:avLst/>
            <a:gdLst/>
            <a:ahLst/>
            <a:cxnLst/>
            <a:rect r="r" b="b" t="t" l="l"/>
            <a:pathLst>
              <a:path h="638061" w="7154175">
                <a:moveTo>
                  <a:pt x="0" y="0"/>
                </a:moveTo>
                <a:lnTo>
                  <a:pt x="7154174" y="0"/>
                </a:lnTo>
                <a:lnTo>
                  <a:pt x="7154174" y="638061"/>
                </a:lnTo>
                <a:lnTo>
                  <a:pt x="0" y="638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7" t="-119395" r="0" b="-141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50534" y="773263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103470" y="-5651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381398"/>
            <a:ext cx="7204202" cy="1748863"/>
            <a:chOff x="0" y="0"/>
            <a:chExt cx="9605602" cy="23318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6703" y="1481069"/>
              <a:ext cx="9538899" cy="850747"/>
            </a:xfrm>
            <a:custGeom>
              <a:avLst/>
              <a:gdLst/>
              <a:ahLst/>
              <a:cxnLst/>
              <a:rect r="r" b="b" t="t" l="l"/>
              <a:pathLst>
                <a:path h="850747" w="9538899">
                  <a:moveTo>
                    <a:pt x="0" y="0"/>
                  </a:moveTo>
                  <a:lnTo>
                    <a:pt x="9538899" y="0"/>
                  </a:lnTo>
                  <a:lnTo>
                    <a:pt x="9538899" y="850748"/>
                  </a:lnTo>
                  <a:lnTo>
                    <a:pt x="0" y="850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467" t="-119395" r="0" b="-14156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9605602" cy="2038001"/>
              <a:chOff x="0" y="0"/>
              <a:chExt cx="3736783" cy="79282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736783" cy="792826"/>
              </a:xfrm>
              <a:custGeom>
                <a:avLst/>
                <a:gdLst/>
                <a:ahLst/>
                <a:cxnLst/>
                <a:rect r="r" b="b" t="t" l="l"/>
                <a:pathLst>
                  <a:path h="792826" w="3736783">
                    <a:moveTo>
                      <a:pt x="0" y="0"/>
                    </a:moveTo>
                    <a:lnTo>
                      <a:pt x="3736783" y="0"/>
                    </a:lnTo>
                    <a:lnTo>
                      <a:pt x="3736783" y="792826"/>
                    </a:lnTo>
                    <a:lnTo>
                      <a:pt x="0" y="79282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1398578" y="4678776"/>
            <a:ext cx="7204202" cy="1748863"/>
            <a:chOff x="0" y="0"/>
            <a:chExt cx="9605602" cy="23318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703" y="1481069"/>
              <a:ext cx="9538899" cy="850747"/>
            </a:xfrm>
            <a:custGeom>
              <a:avLst/>
              <a:gdLst/>
              <a:ahLst/>
              <a:cxnLst/>
              <a:rect r="r" b="b" t="t" l="l"/>
              <a:pathLst>
                <a:path h="850747" w="9538899">
                  <a:moveTo>
                    <a:pt x="0" y="0"/>
                  </a:moveTo>
                  <a:lnTo>
                    <a:pt x="9538899" y="0"/>
                  </a:lnTo>
                  <a:lnTo>
                    <a:pt x="9538899" y="850748"/>
                  </a:lnTo>
                  <a:lnTo>
                    <a:pt x="0" y="850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467" t="-119395" r="0" b="-14156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0"/>
              <a:ext cx="9605602" cy="2038001"/>
              <a:chOff x="0" y="0"/>
              <a:chExt cx="3736783" cy="79282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736783" cy="792826"/>
              </a:xfrm>
              <a:custGeom>
                <a:avLst/>
                <a:gdLst/>
                <a:ahLst/>
                <a:cxnLst/>
                <a:rect r="r" b="b" t="t" l="l"/>
                <a:pathLst>
                  <a:path h="792826" w="3736783">
                    <a:moveTo>
                      <a:pt x="0" y="0"/>
                    </a:moveTo>
                    <a:lnTo>
                      <a:pt x="3736783" y="0"/>
                    </a:lnTo>
                    <a:lnTo>
                      <a:pt x="3736783" y="792826"/>
                    </a:lnTo>
                    <a:lnTo>
                      <a:pt x="0" y="79282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9653982" y="5753744"/>
            <a:ext cx="7154175" cy="638061"/>
          </a:xfrm>
          <a:custGeom>
            <a:avLst/>
            <a:gdLst/>
            <a:ahLst/>
            <a:cxnLst/>
            <a:rect r="r" b="b" t="t" l="l"/>
            <a:pathLst>
              <a:path h="638061" w="7154175">
                <a:moveTo>
                  <a:pt x="0" y="0"/>
                </a:moveTo>
                <a:lnTo>
                  <a:pt x="7154175" y="0"/>
                </a:lnTo>
                <a:lnTo>
                  <a:pt x="7154175" y="638061"/>
                </a:lnTo>
                <a:lnTo>
                  <a:pt x="0" y="638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7" t="-119395" r="0" b="-14156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653982" y="4588522"/>
            <a:ext cx="7204202" cy="1528501"/>
            <a:chOff x="0" y="0"/>
            <a:chExt cx="3736783" cy="7928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36783" cy="792826"/>
            </a:xfrm>
            <a:custGeom>
              <a:avLst/>
              <a:gdLst/>
              <a:ahLst/>
              <a:cxnLst/>
              <a:rect r="r" b="b" t="t" l="l"/>
              <a:pathLst>
                <a:path h="792826" w="3736783">
                  <a:moveTo>
                    <a:pt x="0" y="0"/>
                  </a:moveTo>
                  <a:lnTo>
                    <a:pt x="3736783" y="0"/>
                  </a:lnTo>
                  <a:lnTo>
                    <a:pt x="3736783" y="792826"/>
                  </a:lnTo>
                  <a:lnTo>
                    <a:pt x="0" y="79282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37524" lIns="37524" bIns="37524" rIns="37524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002110" y="7504093"/>
            <a:ext cx="7105135" cy="633687"/>
          </a:xfrm>
          <a:custGeom>
            <a:avLst/>
            <a:gdLst/>
            <a:ahLst/>
            <a:cxnLst/>
            <a:rect r="r" b="b" t="t" l="l"/>
            <a:pathLst>
              <a:path h="633687" w="7105135">
                <a:moveTo>
                  <a:pt x="0" y="0"/>
                </a:moveTo>
                <a:lnTo>
                  <a:pt x="7105134" y="0"/>
                </a:lnTo>
                <a:lnTo>
                  <a:pt x="7105134" y="633687"/>
                </a:lnTo>
                <a:lnTo>
                  <a:pt x="0" y="633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7" t="-119395" r="0" b="-14156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952425" y="6752550"/>
            <a:ext cx="7154819" cy="1518023"/>
            <a:chOff x="0" y="0"/>
            <a:chExt cx="3736783" cy="7928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736783" cy="792826"/>
            </a:xfrm>
            <a:custGeom>
              <a:avLst/>
              <a:gdLst/>
              <a:ahLst/>
              <a:cxnLst/>
              <a:rect r="r" b="b" t="t" l="l"/>
              <a:pathLst>
                <a:path h="792826" w="3736783">
                  <a:moveTo>
                    <a:pt x="0" y="0"/>
                  </a:moveTo>
                  <a:lnTo>
                    <a:pt x="3736783" y="0"/>
                  </a:lnTo>
                  <a:lnTo>
                    <a:pt x="3736783" y="792826"/>
                  </a:lnTo>
                  <a:lnTo>
                    <a:pt x="0" y="79282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37267" lIns="37267" bIns="37267" rIns="37267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444724" y="3484586"/>
            <a:ext cx="7105135" cy="623749"/>
          </a:xfrm>
          <a:custGeom>
            <a:avLst/>
            <a:gdLst/>
            <a:ahLst/>
            <a:cxnLst/>
            <a:rect r="r" b="b" t="t" l="l"/>
            <a:pathLst>
              <a:path h="623749" w="7105135">
                <a:moveTo>
                  <a:pt x="0" y="0"/>
                </a:moveTo>
                <a:lnTo>
                  <a:pt x="7105134" y="0"/>
                </a:lnTo>
                <a:lnTo>
                  <a:pt x="7105134" y="623749"/>
                </a:lnTo>
                <a:lnTo>
                  <a:pt x="0" y="623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67" t="-121297" r="0" b="-15975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395039" y="2381398"/>
            <a:ext cx="7154819" cy="1518023"/>
            <a:chOff x="0" y="0"/>
            <a:chExt cx="3736783" cy="79282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36783" cy="792826"/>
            </a:xfrm>
            <a:custGeom>
              <a:avLst/>
              <a:gdLst/>
              <a:ahLst/>
              <a:cxnLst/>
              <a:rect r="r" b="b" t="t" l="l"/>
              <a:pathLst>
                <a:path h="792826" w="3736783">
                  <a:moveTo>
                    <a:pt x="0" y="0"/>
                  </a:moveTo>
                  <a:lnTo>
                    <a:pt x="3736783" y="0"/>
                  </a:lnTo>
                  <a:lnTo>
                    <a:pt x="3736783" y="792826"/>
                  </a:lnTo>
                  <a:lnTo>
                    <a:pt x="0" y="79282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37267" lIns="37267" bIns="37267" rIns="37267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53367" y="2585469"/>
            <a:ext cx="1146818" cy="1146818"/>
          </a:xfrm>
          <a:custGeom>
            <a:avLst/>
            <a:gdLst/>
            <a:ahLst/>
            <a:cxnLst/>
            <a:rect r="r" b="b" t="t" l="l"/>
            <a:pathLst>
              <a:path h="1146818" w="1146818">
                <a:moveTo>
                  <a:pt x="0" y="0"/>
                </a:moveTo>
                <a:lnTo>
                  <a:pt x="1146819" y="0"/>
                </a:lnTo>
                <a:lnTo>
                  <a:pt x="1146819" y="1146818"/>
                </a:lnTo>
                <a:lnTo>
                  <a:pt x="0" y="1146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83110" y="4948096"/>
            <a:ext cx="1006696" cy="1006696"/>
          </a:xfrm>
          <a:custGeom>
            <a:avLst/>
            <a:gdLst/>
            <a:ahLst/>
            <a:cxnLst/>
            <a:rect r="r" b="b" t="t" l="l"/>
            <a:pathLst>
              <a:path h="1006696" w="1006696">
                <a:moveTo>
                  <a:pt x="0" y="0"/>
                </a:moveTo>
                <a:lnTo>
                  <a:pt x="1006696" y="0"/>
                </a:lnTo>
                <a:lnTo>
                  <a:pt x="1006696" y="1006696"/>
                </a:lnTo>
                <a:lnTo>
                  <a:pt x="0" y="1006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877545" y="2585469"/>
            <a:ext cx="1067445" cy="1067445"/>
          </a:xfrm>
          <a:custGeom>
            <a:avLst/>
            <a:gdLst/>
            <a:ahLst/>
            <a:cxnLst/>
            <a:rect r="r" b="b" t="t" l="l"/>
            <a:pathLst>
              <a:path h="1067445" w="1067445">
                <a:moveTo>
                  <a:pt x="0" y="0"/>
                </a:moveTo>
                <a:lnTo>
                  <a:pt x="1067445" y="0"/>
                </a:lnTo>
                <a:lnTo>
                  <a:pt x="1067445" y="1067445"/>
                </a:lnTo>
                <a:lnTo>
                  <a:pt x="0" y="10674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164440" y="4793074"/>
            <a:ext cx="1069487" cy="1069487"/>
          </a:xfrm>
          <a:custGeom>
            <a:avLst/>
            <a:gdLst/>
            <a:ahLst/>
            <a:cxnLst/>
            <a:rect r="r" b="b" t="t" l="l"/>
            <a:pathLst>
              <a:path h="1069487" w="1069487">
                <a:moveTo>
                  <a:pt x="0" y="0"/>
                </a:moveTo>
                <a:lnTo>
                  <a:pt x="1069487" y="0"/>
                </a:lnTo>
                <a:lnTo>
                  <a:pt x="1069487" y="1069487"/>
                </a:lnTo>
                <a:lnTo>
                  <a:pt x="0" y="1069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327772" y="6954004"/>
            <a:ext cx="1115115" cy="1115115"/>
          </a:xfrm>
          <a:custGeom>
            <a:avLst/>
            <a:gdLst/>
            <a:ahLst/>
            <a:cxnLst/>
            <a:rect r="r" b="b" t="t" l="l"/>
            <a:pathLst>
              <a:path h="1115115" w="1115115">
                <a:moveTo>
                  <a:pt x="0" y="0"/>
                </a:moveTo>
                <a:lnTo>
                  <a:pt x="1115114" y="0"/>
                </a:lnTo>
                <a:lnTo>
                  <a:pt x="1115114" y="1115115"/>
                </a:lnTo>
                <a:lnTo>
                  <a:pt x="0" y="11151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1103470" y="4755120"/>
            <a:ext cx="5632716" cy="87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2599" spc="254">
                <a:solidFill>
                  <a:srgbClr val="1C1333"/>
                </a:solidFill>
                <a:latin typeface="DM Sans Bold"/>
              </a:rPr>
              <a:t>Сonnection with </a:t>
            </a:r>
          </a:p>
          <a:p>
            <a:pPr algn="ctr" marL="0" indent="0" lvl="0">
              <a:lnSpc>
                <a:spcPts val="3587"/>
              </a:lnSpc>
              <a:spcBef>
                <a:spcPct val="0"/>
              </a:spcBef>
            </a:pPr>
            <a:r>
              <a:rPr lang="en-US" sz="2599" spc="254">
                <a:solidFill>
                  <a:srgbClr val="1C1333"/>
                </a:solidFill>
                <a:latin typeface="DM Sans Bold"/>
              </a:rPr>
              <a:t>the bank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1841" y="99804"/>
            <a:ext cx="17584267" cy="168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1C1333"/>
                </a:solidFill>
                <a:latin typeface="Oswald Bold"/>
              </a:rPr>
              <a:t>PRODUCT IDEA OVERVIEW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00186" y="2718550"/>
            <a:ext cx="5632716" cy="87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2599" spc="254">
                <a:solidFill>
                  <a:srgbClr val="1C1333"/>
                </a:solidFill>
                <a:latin typeface="DM Sans Bold"/>
              </a:rPr>
              <a:t>Setting a convenient </a:t>
            </a:r>
          </a:p>
          <a:p>
            <a:pPr algn="ctr" marL="0" indent="0" lvl="0">
              <a:lnSpc>
                <a:spcPts val="3587"/>
              </a:lnSpc>
              <a:spcBef>
                <a:spcPct val="0"/>
              </a:spcBef>
            </a:pPr>
            <a:r>
              <a:rPr lang="en-US" sz="2599" spc="254">
                <a:solidFill>
                  <a:srgbClr val="1C1333"/>
                </a:solidFill>
                <a:latin typeface="DM Sans Bold"/>
              </a:rPr>
              <a:t>space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60505" y="5219279"/>
            <a:ext cx="5272397" cy="42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7"/>
              </a:lnSpc>
              <a:spcBef>
                <a:spcPct val="0"/>
              </a:spcBef>
            </a:pPr>
            <a:r>
              <a:rPr lang="en-US" sz="2599" spc="254">
                <a:solidFill>
                  <a:srgbClr val="1C1333"/>
                </a:solidFill>
                <a:latin typeface="DM Sans Bold"/>
              </a:rPr>
              <a:t>Tracking finances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442886" y="7306406"/>
            <a:ext cx="4914858" cy="42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7"/>
              </a:lnSpc>
              <a:spcBef>
                <a:spcPct val="0"/>
              </a:spcBef>
            </a:pPr>
            <a:r>
              <a:rPr lang="en-US" sz="2599" spc="254">
                <a:solidFill>
                  <a:srgbClr val="1C1333"/>
                </a:solidFill>
                <a:latin typeface="DM Sans Bold"/>
              </a:rPr>
              <a:t>Data visualization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948483" y="2908245"/>
            <a:ext cx="5601375" cy="42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87"/>
              </a:lnSpc>
              <a:spcBef>
                <a:spcPct val="0"/>
              </a:spcBef>
            </a:pPr>
            <a:r>
              <a:rPr lang="en-US" sz="2599" spc="254">
                <a:solidFill>
                  <a:srgbClr val="1C1333"/>
                </a:solidFill>
                <a:latin typeface="DM Sans Bold"/>
              </a:rPr>
              <a:t>Сost and income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3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3791" y="-3805924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97116" y="6236192"/>
            <a:ext cx="1266315" cy="1114358"/>
          </a:xfrm>
          <a:custGeom>
            <a:avLst/>
            <a:gdLst/>
            <a:ahLst/>
            <a:cxnLst/>
            <a:rect r="r" b="b" t="t" l="l"/>
            <a:pathLst>
              <a:path h="1114358" w="1266315">
                <a:moveTo>
                  <a:pt x="0" y="0"/>
                </a:moveTo>
                <a:lnTo>
                  <a:pt x="1266315" y="0"/>
                </a:lnTo>
                <a:lnTo>
                  <a:pt x="1266315" y="1114358"/>
                </a:lnTo>
                <a:lnTo>
                  <a:pt x="0" y="1114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04064" y="5442800"/>
            <a:ext cx="5537984" cy="3815500"/>
          </a:xfrm>
          <a:custGeom>
            <a:avLst/>
            <a:gdLst/>
            <a:ahLst/>
            <a:cxnLst/>
            <a:rect r="r" b="b" t="t" l="l"/>
            <a:pathLst>
              <a:path h="3815500" w="5537984">
                <a:moveTo>
                  <a:pt x="0" y="0"/>
                </a:moveTo>
                <a:lnTo>
                  <a:pt x="5537984" y="0"/>
                </a:lnTo>
                <a:lnTo>
                  <a:pt x="5537984" y="3815500"/>
                </a:lnTo>
                <a:lnTo>
                  <a:pt x="0" y="3815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42526" y="6154185"/>
            <a:ext cx="1105006" cy="1196365"/>
          </a:xfrm>
          <a:custGeom>
            <a:avLst/>
            <a:gdLst/>
            <a:ahLst/>
            <a:cxnLst/>
            <a:rect r="r" b="b" t="t" l="l"/>
            <a:pathLst>
              <a:path h="1196365" w="1105006">
                <a:moveTo>
                  <a:pt x="0" y="0"/>
                </a:moveTo>
                <a:lnTo>
                  <a:pt x="1105007" y="0"/>
                </a:lnTo>
                <a:lnTo>
                  <a:pt x="1105007" y="1196365"/>
                </a:lnTo>
                <a:lnTo>
                  <a:pt x="0" y="11963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343" y="442052"/>
            <a:ext cx="12905446" cy="346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ANALYSIS OF ALTERNATIVES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85597" y="7608686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884913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10913"/>
            <a:ext cx="7006502" cy="9731252"/>
          </a:xfrm>
          <a:custGeom>
            <a:avLst/>
            <a:gdLst/>
            <a:ahLst/>
            <a:cxnLst/>
            <a:rect r="r" b="b" t="t" l="l"/>
            <a:pathLst>
              <a:path h="9731252" w="7006502">
                <a:moveTo>
                  <a:pt x="0" y="0"/>
                </a:moveTo>
                <a:lnTo>
                  <a:pt x="7006502" y="0"/>
                </a:lnTo>
                <a:lnTo>
                  <a:pt x="7006502" y="9731252"/>
                </a:lnTo>
                <a:lnTo>
                  <a:pt x="0" y="9731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17185" y="410913"/>
            <a:ext cx="5481827" cy="3083528"/>
          </a:xfrm>
          <a:custGeom>
            <a:avLst/>
            <a:gdLst/>
            <a:ahLst/>
            <a:cxnLst/>
            <a:rect r="r" b="b" t="t" l="l"/>
            <a:pathLst>
              <a:path h="3083528" w="5481827">
                <a:moveTo>
                  <a:pt x="0" y="0"/>
                </a:moveTo>
                <a:lnTo>
                  <a:pt x="5481827" y="0"/>
                </a:lnTo>
                <a:lnTo>
                  <a:pt x="5481827" y="3083527"/>
                </a:lnTo>
                <a:lnTo>
                  <a:pt x="0" y="3083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18120" y="3437290"/>
            <a:ext cx="10375099" cy="52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1701" indent="-405850" lvl="1">
              <a:lnSpc>
                <a:spcPts val="5188"/>
              </a:lnSpc>
              <a:buFont typeface="Arial"/>
              <a:buChar char="•"/>
            </a:pPr>
            <a:r>
              <a:rPr lang="en-US" sz="3759" spc="368">
                <a:solidFill>
                  <a:srgbClr val="1C1333"/>
                </a:solidFill>
                <a:latin typeface="DM Sans"/>
              </a:rPr>
              <a:t>brings together everything from spending, balances, and budgets to your credit score</a:t>
            </a:r>
          </a:p>
          <a:p>
            <a:pPr marL="811701" indent="-405850" lvl="1">
              <a:lnSpc>
                <a:spcPts val="5188"/>
              </a:lnSpc>
              <a:buFont typeface="Arial"/>
              <a:buChar char="•"/>
            </a:pPr>
            <a:r>
              <a:rPr lang="en-US" sz="3759" spc="368">
                <a:solidFill>
                  <a:srgbClr val="1C1333"/>
                </a:solidFill>
                <a:latin typeface="DM Sans"/>
              </a:rPr>
              <a:t>automatically categorizes transactions</a:t>
            </a:r>
          </a:p>
          <a:p>
            <a:pPr marL="811701" indent="-405850" lvl="1">
              <a:lnSpc>
                <a:spcPts val="5188"/>
              </a:lnSpc>
              <a:buFont typeface="Arial"/>
              <a:buChar char="•"/>
            </a:pPr>
            <a:r>
              <a:rPr lang="en-US" sz="3759" spc="368">
                <a:solidFill>
                  <a:srgbClr val="1C1333"/>
                </a:solidFill>
                <a:latin typeface="DM Sans"/>
              </a:rPr>
              <a:t>sends personalized insights to spend smarter, save more, and pay down debt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08278" y="807230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125264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32414" y="303360"/>
            <a:ext cx="4609413" cy="1686725"/>
          </a:xfrm>
          <a:custGeom>
            <a:avLst/>
            <a:gdLst/>
            <a:ahLst/>
            <a:cxnLst/>
            <a:rect r="r" b="b" t="t" l="l"/>
            <a:pathLst>
              <a:path h="1686725" w="4609413">
                <a:moveTo>
                  <a:pt x="0" y="0"/>
                </a:moveTo>
                <a:lnTo>
                  <a:pt x="4609413" y="0"/>
                </a:lnTo>
                <a:lnTo>
                  <a:pt x="4609413" y="1686725"/>
                </a:lnTo>
                <a:lnTo>
                  <a:pt x="0" y="1686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561" t="-89410" r="-39362" b="-871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03360"/>
            <a:ext cx="11199231" cy="5978756"/>
          </a:xfrm>
          <a:custGeom>
            <a:avLst/>
            <a:gdLst/>
            <a:ahLst/>
            <a:cxnLst/>
            <a:rect r="r" b="b" t="t" l="l"/>
            <a:pathLst>
              <a:path h="5978756" w="11199231">
                <a:moveTo>
                  <a:pt x="0" y="0"/>
                </a:moveTo>
                <a:lnTo>
                  <a:pt x="11199231" y="0"/>
                </a:lnTo>
                <a:lnTo>
                  <a:pt x="11199231" y="5978756"/>
                </a:lnTo>
                <a:lnTo>
                  <a:pt x="0" y="5978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0664" y="6415068"/>
            <a:ext cx="15141163" cy="325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1701" indent="-405850" lvl="1">
              <a:lnSpc>
                <a:spcPts val="5188"/>
              </a:lnSpc>
              <a:buFont typeface="Arial"/>
              <a:buChar char="•"/>
            </a:pPr>
            <a:r>
              <a:rPr lang="en-US" sz="3759" spc="368">
                <a:solidFill>
                  <a:srgbClr val="1C1333"/>
                </a:solidFill>
                <a:latin typeface="DM Sans"/>
              </a:rPr>
              <a:t>securely links bank accounts and imports transactions</a:t>
            </a:r>
          </a:p>
          <a:p>
            <a:pPr marL="811701" indent="-405850" lvl="1">
              <a:lnSpc>
                <a:spcPts val="5188"/>
              </a:lnSpc>
              <a:buFont typeface="Arial"/>
              <a:buChar char="•"/>
            </a:pPr>
            <a:r>
              <a:rPr lang="en-US" sz="3759" spc="368">
                <a:solidFill>
                  <a:srgbClr val="1C1333"/>
                </a:solidFill>
                <a:latin typeface="DM Sans"/>
              </a:rPr>
              <a:t>real-time sync across devices</a:t>
            </a:r>
          </a:p>
          <a:p>
            <a:pPr marL="811701" indent="-405850" lvl="1">
              <a:lnSpc>
                <a:spcPts val="5188"/>
              </a:lnSpc>
              <a:buFont typeface="Arial"/>
              <a:buChar char="•"/>
            </a:pPr>
            <a:r>
              <a:rPr lang="en-US" sz="3759" spc="368">
                <a:solidFill>
                  <a:srgbClr val="1C1333"/>
                </a:solidFill>
                <a:latin typeface="DM Sans"/>
              </a:rPr>
              <a:t>teaches how to use budget to make spending decisions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08278" y="7870222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125264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1025" y="798644"/>
            <a:ext cx="6316148" cy="1715887"/>
          </a:xfrm>
          <a:custGeom>
            <a:avLst/>
            <a:gdLst/>
            <a:ahLst/>
            <a:cxnLst/>
            <a:rect r="r" b="b" t="t" l="l"/>
            <a:pathLst>
              <a:path h="1715887" w="6316148">
                <a:moveTo>
                  <a:pt x="0" y="0"/>
                </a:moveTo>
                <a:lnTo>
                  <a:pt x="6316148" y="0"/>
                </a:lnTo>
                <a:lnTo>
                  <a:pt x="6316148" y="1715887"/>
                </a:lnTo>
                <a:lnTo>
                  <a:pt x="0" y="17158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066200"/>
            <a:ext cx="7628350" cy="6356958"/>
          </a:xfrm>
          <a:custGeom>
            <a:avLst/>
            <a:gdLst/>
            <a:ahLst/>
            <a:cxnLst/>
            <a:rect r="r" b="b" t="t" l="l"/>
            <a:pathLst>
              <a:path h="6356958" w="7628350">
                <a:moveTo>
                  <a:pt x="0" y="0"/>
                </a:moveTo>
                <a:lnTo>
                  <a:pt x="7628350" y="0"/>
                </a:lnTo>
                <a:lnTo>
                  <a:pt x="762835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88192" y="2716919"/>
            <a:ext cx="6880572" cy="588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1783" indent="-405892" lvl="1">
              <a:lnSpc>
                <a:spcPts val="5188"/>
              </a:lnSpc>
              <a:buFont typeface="Arial"/>
              <a:buChar char="•"/>
            </a:pPr>
            <a:r>
              <a:rPr lang="en-US" sz="3759" spc="368">
                <a:solidFill>
                  <a:srgbClr val="1C1333"/>
                </a:solidFill>
                <a:latin typeface="DM Sans"/>
              </a:rPr>
              <a:t>helps to manage spending &amp; see where money goes</a:t>
            </a:r>
          </a:p>
          <a:p>
            <a:pPr marL="811783" indent="-405892" lvl="1">
              <a:lnSpc>
                <a:spcPts val="5188"/>
              </a:lnSpc>
              <a:buFont typeface="Arial"/>
              <a:buChar char="•"/>
            </a:pPr>
            <a:r>
              <a:rPr lang="en-US" sz="3759" spc="368">
                <a:solidFill>
                  <a:srgbClr val="1C1333"/>
                </a:solidFill>
                <a:latin typeface="DM Sans"/>
              </a:rPr>
              <a:t>uncovers more ways to save</a:t>
            </a:r>
          </a:p>
          <a:p>
            <a:pPr marL="811783" indent="-405892" lvl="1">
              <a:lnSpc>
                <a:spcPts val="5188"/>
              </a:lnSpc>
              <a:buFont typeface="Arial"/>
              <a:buChar char="•"/>
            </a:pPr>
            <a:r>
              <a:rPr lang="en-US" sz="3759" spc="368">
                <a:solidFill>
                  <a:srgbClr val="1C1333"/>
                </a:solidFill>
                <a:latin typeface="DM Sans"/>
              </a:rPr>
              <a:t>sees all accounts together, prepares for taxes &amp; plans for retirement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DAFuKQdB26Y</dc:identifier>
  <dcterms:modified xsi:type="dcterms:W3CDTF">2011-08-01T06:04:30Z</dcterms:modified>
  <cp:revision>1</cp:revision>
  <dc:title>F12</dc:title>
</cp:coreProperties>
</file>